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5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5807"/>
  </p:normalViewPr>
  <p:slideViewPr>
    <p:cSldViewPr snapToGrid="0">
      <p:cViewPr>
        <p:scale>
          <a:sx n="112" d="100"/>
          <a:sy n="112" d="100"/>
        </p:scale>
        <p:origin x="576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smtClean="0"/>
              <a:t>1/8/23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smtClean="0"/>
              <a:t>1/8/23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smtClean="0"/>
              <a:t>1/8/23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smtClean="0"/>
              <a:t>1/8/23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smtClean="0"/>
              <a:t>1/8/23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smtClean="0"/>
              <a:t>1/8/23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378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smtClean="0"/>
              <a:t>1/8/23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378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smtClean="0"/>
              <a:t>1/8/23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smtClean="0"/>
              <a:t>1/8/23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smtClean="0"/>
              <a:t>1/8/23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smtClean="0"/>
              <a:t>1/8/23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smtClean="0"/>
              <a:t>1/8/23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551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domokos@decsi.de" TargetMode="External"/><Relationship Id="rId2" Type="http://schemas.openxmlformats.org/officeDocument/2006/relationships/hyperlink" Target="https://decsi.de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mailto:domokos@decsi.de" TargetMode="External"/><Relationship Id="rId3" Type="http://schemas.openxmlformats.org/officeDocument/2006/relationships/image" Target="../media/image5.jpeg"/><Relationship Id="rId7" Type="http://schemas.openxmlformats.org/officeDocument/2006/relationships/hyperlink" Target="https://decsi.de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6.jpe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hyperlink" Target="mailto:domokos@decsi.de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ecsi.de/" TargetMode="External"/><Relationship Id="rId5" Type="http://schemas.openxmlformats.org/officeDocument/2006/relationships/image" Target="../media/image2.png"/><Relationship Id="rId4" Type="http://schemas.microsoft.com/office/2007/relationships/hdphoto" Target="../media/hdphoto2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decsi.de/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domokos@decsi.de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domokos@decsi.de" TargetMode="External"/><Relationship Id="rId2" Type="http://schemas.openxmlformats.org/officeDocument/2006/relationships/hyperlink" Target="https://decsi.de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domokos@decsi.de" TargetMode="External"/><Relationship Id="rId5" Type="http://schemas.openxmlformats.org/officeDocument/2006/relationships/hyperlink" Target="https://decsi.de/" TargetMode="Externa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domokos@decsi.de" TargetMode="External"/><Relationship Id="rId7" Type="http://schemas.openxmlformats.org/officeDocument/2006/relationships/image" Target="../media/image14.jpeg"/><Relationship Id="rId2" Type="http://schemas.openxmlformats.org/officeDocument/2006/relationships/hyperlink" Target="https://decsi.de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domokos@decsi.de" TargetMode="External"/><Relationship Id="rId2" Type="http://schemas.openxmlformats.org/officeDocument/2006/relationships/hyperlink" Target="https://decsi.de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9E73B-EFAB-5542-2D56-FA1E3AD6FA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>
                <a:effectLst/>
                <a:latin typeface="Times New Roman" panose="02020603050405020304" pitchFamily="18" charset="0"/>
              </a:rPr>
              <a:t>Képalkotó</a:t>
            </a:r>
            <a:r>
              <a:rPr lang="en-US" dirty="0">
                <a:effectLst/>
                <a:latin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</a:rPr>
              <a:t>diagnosztika</a:t>
            </a:r>
            <a:endParaRPr lang="hu-H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3BC431-167D-081E-C4A4-151FEB66F4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err="1"/>
              <a:t>Décsi</a:t>
            </a:r>
            <a:r>
              <a:rPr lang="hu-HU" dirty="0"/>
              <a:t> Domokos 9/D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711A4A8-3EA4-D6BF-76B7-2503DD6C4498}"/>
              </a:ext>
            </a:extLst>
          </p:cNvPr>
          <p:cNvSpPr txBox="1"/>
          <p:nvPr/>
        </p:nvSpPr>
        <p:spPr>
          <a:xfrm>
            <a:off x="0" y="6488668"/>
            <a:ext cx="321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>
                <a:hlinkClick r:id="rId2"/>
              </a:rPr>
              <a:t>https://</a:t>
            </a:r>
            <a:r>
              <a:rPr lang="hu-HU" dirty="0" err="1">
                <a:hlinkClick r:id="rId2"/>
              </a:rPr>
              <a:t>decsi.de</a:t>
            </a:r>
            <a:r>
              <a:rPr lang="hu-HU" dirty="0">
                <a:hlinkClick r:id="rId2"/>
              </a:rPr>
              <a:t>/</a:t>
            </a:r>
            <a:endParaRPr lang="hu-H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AB142D2-C723-EE30-84B2-EFE88EDF79FB}"/>
              </a:ext>
            </a:extLst>
          </p:cNvPr>
          <p:cNvSpPr txBox="1"/>
          <p:nvPr/>
        </p:nvSpPr>
        <p:spPr>
          <a:xfrm>
            <a:off x="9829800" y="6488668"/>
            <a:ext cx="2377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dirty="0" err="1">
                <a:hlinkClick r:id="rId3"/>
              </a:rPr>
              <a:t>domokos@decsi.de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30339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2" name="Rectangle 1032">
            <a:extLst>
              <a:ext uri="{FF2B5EF4-FFF2-40B4-BE49-F238E27FC236}">
                <a16:creationId xmlns:a16="http://schemas.microsoft.com/office/drawing/2014/main" id="{14452A4A-2853-4001-9BA1-21733333F9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733" y="321733"/>
            <a:ext cx="5774268" cy="5780684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E66828-C698-6249-70E3-E4632C4B4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893" y="484632"/>
            <a:ext cx="5168168" cy="1609344"/>
          </a:xfrm>
        </p:spPr>
        <p:txBody>
          <a:bodyPr>
            <a:normAutofit/>
          </a:bodyPr>
          <a:lstStyle/>
          <a:p>
            <a:r>
              <a:rPr lang="hu-HU" sz="4400" dirty="0" err="1"/>
              <a:t>Leképezés</a:t>
            </a:r>
            <a:endParaRPr lang="hu-HU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F2A2DC-5C37-00D5-E0BB-59588C076E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4893" y="2121408"/>
            <a:ext cx="5168168" cy="3759628"/>
          </a:xfrm>
        </p:spPr>
        <p:txBody>
          <a:bodyPr>
            <a:normAutofit/>
          </a:bodyPr>
          <a:lstStyle/>
          <a:p>
            <a:r>
              <a:rPr lang="en-US" sz="2400" dirty="0">
                <a:effectLst/>
                <a:latin typeface="Garamond" panose="02020404030301010803" pitchFamily="18" charset="0"/>
              </a:rPr>
              <a:t>A </a:t>
            </a:r>
            <a:r>
              <a:rPr lang="en-US" sz="2400" dirty="0" err="1">
                <a:effectLst/>
                <a:latin typeface="Garamond" panose="02020404030301010803" pitchFamily="18" charset="0"/>
              </a:rPr>
              <a:t>testbe</a:t>
            </a:r>
            <a:r>
              <a:rPr lang="en-US" sz="2400" dirty="0">
                <a:effectLst/>
                <a:latin typeface="Garamond" panose="02020404030301010803" pitchFamily="18" charset="0"/>
              </a:rPr>
              <a:t>, </a:t>
            </a:r>
            <a:r>
              <a:rPr lang="en-US" sz="2400" dirty="0" err="1">
                <a:effectLst/>
                <a:latin typeface="Garamond" panose="02020404030301010803" pitchFamily="18" charset="0"/>
              </a:rPr>
              <a:t>annak</a:t>
            </a:r>
            <a:r>
              <a:rPr lang="en-US" sz="2400" dirty="0">
                <a:effectLst/>
                <a:latin typeface="Garamond" panose="02020404030301010803" pitchFamily="18" charset="0"/>
              </a:rPr>
              <a:t> </a:t>
            </a:r>
            <a:r>
              <a:rPr lang="en-US" sz="2400" dirty="0" err="1">
                <a:effectLst/>
                <a:latin typeface="Garamond" panose="02020404030301010803" pitchFamily="18" charset="0"/>
              </a:rPr>
              <a:t>működésébe</a:t>
            </a:r>
            <a:r>
              <a:rPr lang="en-US" sz="2400" dirty="0">
                <a:effectLst/>
                <a:latin typeface="Garamond" panose="02020404030301010803" pitchFamily="18" charset="0"/>
              </a:rPr>
              <a:t> </a:t>
            </a:r>
            <a:r>
              <a:rPr lang="en-US" sz="2400" dirty="0" err="1">
                <a:effectLst/>
                <a:latin typeface="Garamond" panose="02020404030301010803" pitchFamily="18" charset="0"/>
              </a:rPr>
              <a:t>pillantunk</a:t>
            </a:r>
            <a:r>
              <a:rPr lang="en-US" sz="2400" dirty="0">
                <a:effectLst/>
                <a:latin typeface="Garamond" panose="02020404030301010803" pitchFamily="18" charset="0"/>
              </a:rPr>
              <a:t> be, </a:t>
            </a:r>
            <a:r>
              <a:rPr lang="en-US" sz="2400" dirty="0" err="1">
                <a:effectLst/>
                <a:latin typeface="Garamond" panose="02020404030301010803" pitchFamily="18" charset="0"/>
              </a:rPr>
              <a:t>annak</a:t>
            </a:r>
            <a:r>
              <a:rPr lang="en-US" sz="2400" dirty="0">
                <a:effectLst/>
                <a:latin typeface="Garamond" panose="02020404030301010803" pitchFamily="18" charset="0"/>
              </a:rPr>
              <a:t> </a:t>
            </a:r>
            <a:r>
              <a:rPr lang="en-US" sz="2400" dirty="0" err="1">
                <a:effectLst/>
                <a:latin typeface="Garamond" panose="02020404030301010803" pitchFamily="18" charset="0"/>
              </a:rPr>
              <a:t>lehető</a:t>
            </a:r>
            <a:r>
              <a:rPr lang="en-US" sz="2400" dirty="0">
                <a:effectLst/>
                <a:latin typeface="Garamond" panose="02020404030301010803" pitchFamily="18" charset="0"/>
              </a:rPr>
              <a:t> </a:t>
            </a:r>
            <a:r>
              <a:rPr lang="en-US" sz="2400" dirty="0" err="1">
                <a:effectLst/>
                <a:latin typeface="Garamond" panose="02020404030301010803" pitchFamily="18" charset="0"/>
              </a:rPr>
              <a:t>legkisebb</a:t>
            </a:r>
            <a:r>
              <a:rPr lang="en-US" sz="2400" dirty="0">
                <a:effectLst/>
                <a:latin typeface="Garamond" panose="02020404030301010803" pitchFamily="18" charset="0"/>
              </a:rPr>
              <a:t> </a:t>
            </a:r>
            <a:r>
              <a:rPr lang="en-US" sz="2400" dirty="0" err="1">
                <a:effectLst/>
                <a:latin typeface="Garamond" panose="02020404030301010803" pitchFamily="18" charset="0"/>
              </a:rPr>
              <a:t>megváltoztatásával</a:t>
            </a:r>
            <a:r>
              <a:rPr lang="en-US" sz="2400" dirty="0">
                <a:effectLst/>
                <a:latin typeface="Garamond" panose="02020404030301010803" pitchFamily="18" charset="0"/>
              </a:rPr>
              <a:t>. Az </a:t>
            </a:r>
            <a:r>
              <a:rPr lang="en-US" sz="2400" dirty="0" err="1">
                <a:effectLst/>
                <a:latin typeface="Garamond" panose="02020404030301010803" pitchFamily="18" charset="0"/>
              </a:rPr>
              <a:t>onnan</a:t>
            </a:r>
            <a:r>
              <a:rPr lang="en-US" sz="2400" dirty="0">
                <a:effectLst/>
                <a:latin typeface="Garamond" panose="02020404030301010803" pitchFamily="18" charset="0"/>
              </a:rPr>
              <a:t> </a:t>
            </a:r>
            <a:r>
              <a:rPr lang="en-US" sz="2400" dirty="0" err="1">
                <a:effectLst/>
                <a:latin typeface="Garamond" panose="02020404030301010803" pitchFamily="18" charset="0"/>
              </a:rPr>
              <a:t>begyűjtött</a:t>
            </a:r>
            <a:r>
              <a:rPr lang="en-US" sz="2400" dirty="0">
                <a:effectLst/>
                <a:latin typeface="Garamond" panose="02020404030301010803" pitchFamily="18" charset="0"/>
              </a:rPr>
              <a:t> </a:t>
            </a:r>
            <a:r>
              <a:rPr lang="en-US" sz="2400" dirty="0" err="1">
                <a:effectLst/>
                <a:latin typeface="Garamond" panose="02020404030301010803" pitchFamily="18" charset="0"/>
              </a:rPr>
              <a:t>információkat</a:t>
            </a:r>
            <a:r>
              <a:rPr lang="en-US" sz="2400" dirty="0">
                <a:effectLst/>
                <a:latin typeface="Garamond" panose="02020404030301010803" pitchFamily="18" charset="0"/>
              </a:rPr>
              <a:t> </a:t>
            </a:r>
            <a:r>
              <a:rPr lang="en-US" sz="2400" dirty="0" err="1">
                <a:effectLst/>
                <a:latin typeface="Garamond" panose="02020404030301010803" pitchFamily="18" charset="0"/>
              </a:rPr>
              <a:t>képként</a:t>
            </a:r>
            <a:r>
              <a:rPr lang="en-US" sz="2400" dirty="0">
                <a:effectLst/>
                <a:latin typeface="Garamond" panose="02020404030301010803" pitchFamily="18" charset="0"/>
              </a:rPr>
              <a:t> </a:t>
            </a:r>
            <a:r>
              <a:rPr lang="en-US" sz="2400" dirty="0" err="1">
                <a:effectLst/>
                <a:latin typeface="Garamond" panose="02020404030301010803" pitchFamily="18" charset="0"/>
              </a:rPr>
              <a:t>vagy</a:t>
            </a:r>
            <a:r>
              <a:rPr lang="en-US" sz="2400" dirty="0">
                <a:effectLst/>
                <a:latin typeface="Garamond" panose="02020404030301010803" pitchFamily="18" charset="0"/>
              </a:rPr>
              <a:t> </a:t>
            </a:r>
            <a:r>
              <a:rPr lang="en-US" sz="2400" dirty="0" err="1">
                <a:effectLst/>
                <a:latin typeface="Garamond" panose="02020404030301010803" pitchFamily="18" charset="0"/>
              </a:rPr>
              <a:t>térbeli</a:t>
            </a:r>
            <a:r>
              <a:rPr lang="en-US" sz="2400" dirty="0">
                <a:effectLst/>
                <a:latin typeface="Garamond" panose="02020404030301010803" pitchFamily="18" charset="0"/>
              </a:rPr>
              <a:t> </a:t>
            </a:r>
            <a:r>
              <a:rPr lang="en-US" sz="2400" dirty="0" err="1">
                <a:effectLst/>
                <a:latin typeface="Garamond" panose="02020404030301010803" pitchFamily="18" charset="0"/>
              </a:rPr>
              <a:t>alakzatként</a:t>
            </a:r>
            <a:r>
              <a:rPr lang="en-US" sz="2400" dirty="0">
                <a:effectLst/>
                <a:latin typeface="Garamond" panose="02020404030301010803" pitchFamily="18" charset="0"/>
              </a:rPr>
              <a:t> </a:t>
            </a:r>
            <a:r>
              <a:rPr lang="en-US" sz="2400" dirty="0" err="1">
                <a:effectLst/>
                <a:latin typeface="Garamond" panose="02020404030301010803" pitchFamily="18" charset="0"/>
              </a:rPr>
              <a:t>jelenítjük</a:t>
            </a:r>
            <a:r>
              <a:rPr lang="en-US" sz="2400" dirty="0">
                <a:effectLst/>
                <a:latin typeface="Garamond" panose="02020404030301010803" pitchFamily="18" charset="0"/>
              </a:rPr>
              <a:t> meg. A </a:t>
            </a:r>
            <a:r>
              <a:rPr lang="en-US" sz="2400" dirty="0" err="1">
                <a:effectLst/>
                <a:latin typeface="Garamond" panose="02020404030301010803" pitchFamily="18" charset="0"/>
              </a:rPr>
              <a:t>módszertől</a:t>
            </a:r>
            <a:r>
              <a:rPr lang="en-US" sz="2400" dirty="0">
                <a:effectLst/>
                <a:latin typeface="Garamond" panose="02020404030301010803" pitchFamily="18" charset="0"/>
              </a:rPr>
              <a:t> </a:t>
            </a:r>
            <a:r>
              <a:rPr lang="en-US" sz="2400" dirty="0" err="1">
                <a:effectLst/>
                <a:latin typeface="Garamond" panose="02020404030301010803" pitchFamily="18" charset="0"/>
              </a:rPr>
              <a:t>függően</a:t>
            </a:r>
            <a:r>
              <a:rPr lang="en-US" sz="2400" dirty="0">
                <a:effectLst/>
                <a:latin typeface="Garamond" panose="02020404030301010803" pitchFamily="18" charset="0"/>
              </a:rPr>
              <a:t> </a:t>
            </a:r>
            <a:r>
              <a:rPr lang="en-US" sz="2400" dirty="0" err="1">
                <a:effectLst/>
                <a:latin typeface="Garamond" panose="02020404030301010803" pitchFamily="18" charset="0"/>
              </a:rPr>
              <a:t>lehetőségünk</a:t>
            </a:r>
            <a:r>
              <a:rPr lang="en-US" sz="2400" dirty="0">
                <a:effectLst/>
                <a:latin typeface="Garamond" panose="02020404030301010803" pitchFamily="18" charset="0"/>
              </a:rPr>
              <a:t> van a m</a:t>
            </a:r>
            <a:r>
              <a:rPr lang="hu-HU" sz="2400" dirty="0" err="1">
                <a:effectLst/>
                <a:latin typeface="Garamond" panose="02020404030301010803" pitchFamily="18" charset="0"/>
              </a:rPr>
              <a:t>űködésbeli</a:t>
            </a:r>
            <a:r>
              <a:rPr lang="en-US" sz="2400" dirty="0">
                <a:effectLst/>
                <a:latin typeface="Garamond" panose="02020404030301010803" pitchFamily="18" charset="0"/>
              </a:rPr>
              <a:t> </a:t>
            </a:r>
            <a:r>
              <a:rPr lang="en-US" sz="2400" dirty="0" err="1">
                <a:effectLst/>
                <a:latin typeface="Garamond" panose="02020404030301010803" pitchFamily="18" charset="0"/>
              </a:rPr>
              <a:t>vagy</a:t>
            </a:r>
            <a:r>
              <a:rPr lang="en-US" sz="2400" dirty="0">
                <a:effectLst/>
                <a:latin typeface="Garamond" panose="02020404030301010803" pitchFamily="18" charset="0"/>
              </a:rPr>
              <a:t> </a:t>
            </a:r>
            <a:r>
              <a:rPr lang="en-US" sz="2400" dirty="0" err="1">
                <a:effectLst/>
                <a:latin typeface="Garamond" panose="02020404030301010803" pitchFamily="18" charset="0"/>
              </a:rPr>
              <a:t>morfológiai</a:t>
            </a:r>
            <a:r>
              <a:rPr lang="en-US" sz="2400" dirty="0">
                <a:effectLst/>
                <a:latin typeface="Garamond" panose="02020404030301010803" pitchFamily="18" charset="0"/>
              </a:rPr>
              <a:t> </a:t>
            </a:r>
            <a:r>
              <a:rPr lang="en-US" sz="2400" dirty="0" err="1">
                <a:effectLst/>
                <a:latin typeface="Garamond" panose="02020404030301010803" pitchFamily="18" charset="0"/>
              </a:rPr>
              <a:t>jellegzetességek</a:t>
            </a:r>
            <a:r>
              <a:rPr lang="en-US" sz="2400" dirty="0">
                <a:effectLst/>
                <a:latin typeface="Garamond" panose="02020404030301010803" pitchFamily="18" charset="0"/>
              </a:rPr>
              <a:t>, </a:t>
            </a:r>
            <a:r>
              <a:rPr lang="en-US" sz="2400" dirty="0" err="1">
                <a:effectLst/>
                <a:latin typeface="Garamond" panose="02020404030301010803" pitchFamily="18" charset="0"/>
              </a:rPr>
              <a:t>eltérések</a:t>
            </a:r>
            <a:r>
              <a:rPr lang="en-US" sz="2400" dirty="0">
                <a:effectLst/>
                <a:latin typeface="Garamond" panose="02020404030301010803" pitchFamily="18" charset="0"/>
              </a:rPr>
              <a:t> </a:t>
            </a:r>
            <a:r>
              <a:rPr lang="en-US" sz="2400" dirty="0" err="1">
                <a:effectLst/>
                <a:latin typeface="Garamond" panose="02020404030301010803" pitchFamily="18" charset="0"/>
              </a:rPr>
              <a:t>megtalálására</a:t>
            </a:r>
            <a:r>
              <a:rPr lang="en-US" sz="2400" dirty="0">
                <a:effectLst/>
                <a:latin typeface="Garamond" panose="02020404030301010803" pitchFamily="18" charset="0"/>
              </a:rPr>
              <a:t>, </a:t>
            </a:r>
            <a:r>
              <a:rPr lang="en-US" sz="2400" dirty="0" err="1">
                <a:effectLst/>
                <a:latin typeface="Garamond" panose="02020404030301010803" pitchFamily="18" charset="0"/>
              </a:rPr>
              <a:t>lemérésére</a:t>
            </a:r>
            <a:r>
              <a:rPr lang="en-US" sz="2400" dirty="0">
                <a:effectLst/>
                <a:latin typeface="Garamond" panose="02020404030301010803" pitchFamily="18" charset="0"/>
              </a:rPr>
              <a:t>. </a:t>
            </a:r>
            <a:endParaRPr lang="en-US" sz="2400" dirty="0">
              <a:effectLst/>
            </a:endParaRPr>
          </a:p>
          <a:p>
            <a:endParaRPr lang="hu-HU" sz="1800" dirty="0"/>
          </a:p>
        </p:txBody>
      </p:sp>
      <p:pic>
        <p:nvPicPr>
          <p:cNvPr id="1026" name="Picture 2" descr="Thermal Imaging and Fever Detection">
            <a:extLst>
              <a:ext uri="{FF2B5EF4-FFF2-40B4-BE49-F238E27FC236}">
                <a16:creationId xmlns:a16="http://schemas.microsoft.com/office/drawing/2014/main" id="{5E195EC1-8F99-8223-8AD9-04032D891B5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69" r="30205" b="2"/>
          <a:stretch/>
        </p:blipFill>
        <p:spPr bwMode="auto">
          <a:xfrm>
            <a:off x="6241217" y="321733"/>
            <a:ext cx="2380871" cy="2842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3" name="Rectangle 1034">
            <a:extLst>
              <a:ext uri="{FF2B5EF4-FFF2-40B4-BE49-F238E27FC236}">
                <a16:creationId xmlns:a16="http://schemas.microsoft.com/office/drawing/2014/main" id="{7CB9AC1C-79C9-4966-8F90-DBA8A6984C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776089" y="321733"/>
            <a:ext cx="3091859" cy="1844147"/>
          </a:xfrm>
          <a:prstGeom prst="rect">
            <a:avLst/>
          </a:prstGeom>
          <a:blipFill dpi="0" rotWithShape="1">
            <a:blip r:embed="rId4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rcRect/>
            <a:tile tx="0" ty="0" sx="92000" sy="89000" flip="xy" algn="ctr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algn="ctr"/>
            <a:endParaRPr lang="en-US" sz="2000" kern="0">
              <a:solidFill>
                <a:prstClr val="white"/>
              </a:solidFill>
              <a:latin typeface="Rockwell Extra Bold" pitchFamily="18" charset="0"/>
            </a:endParaRPr>
          </a:p>
        </p:txBody>
      </p:sp>
      <p:sp>
        <p:nvSpPr>
          <p:cNvPr id="1044" name="Rectangle 1036">
            <a:extLst>
              <a:ext uri="{FF2B5EF4-FFF2-40B4-BE49-F238E27FC236}">
                <a16:creationId xmlns:a16="http://schemas.microsoft.com/office/drawing/2014/main" id="{D7479254-2731-44C5-88FB-BF4A5EF713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250000" y="3324678"/>
            <a:ext cx="2361497" cy="2777740"/>
          </a:xfrm>
          <a:prstGeom prst="rect">
            <a:avLst/>
          </a:prstGeom>
          <a:blipFill dpi="0" rotWithShape="1">
            <a:blip r:embed="rId4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tile tx="0" ty="0" sx="92000" sy="89000" flip="xy" algn="ctr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algn="ctr"/>
            <a:endParaRPr lang="en-US" sz="2000" kern="0">
              <a:solidFill>
                <a:prstClr val="white"/>
              </a:solidFill>
              <a:latin typeface="Rockwell Extra Bold" pitchFamily="18" charset="0"/>
            </a:endParaRPr>
          </a:p>
        </p:txBody>
      </p:sp>
      <p:pic>
        <p:nvPicPr>
          <p:cNvPr id="1028" name="Picture 4" descr="4D Sonoscape S8 Color Doppler Ultrasound | Real Baby - YouTube">
            <a:extLst>
              <a:ext uri="{FF2B5EF4-FFF2-40B4-BE49-F238E27FC236}">
                <a16:creationId xmlns:a16="http://schemas.microsoft.com/office/drawing/2014/main" id="{93A52F5A-8902-BA87-E9BE-238778788EE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37" r="28537" b="-1"/>
          <a:stretch/>
        </p:blipFill>
        <p:spPr bwMode="auto">
          <a:xfrm>
            <a:off x="8776087" y="2330472"/>
            <a:ext cx="3106457" cy="3771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45" name="Group 1038">
            <a:extLst>
              <a:ext uri="{FF2B5EF4-FFF2-40B4-BE49-F238E27FC236}">
                <a16:creationId xmlns:a16="http://schemas.microsoft.com/office/drawing/2014/main" id="{1C0F8264-A19C-4C08-B6EA-A0BC6DEFB7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40" name="Oval 1039">
              <a:extLst>
                <a:ext uri="{FF2B5EF4-FFF2-40B4-BE49-F238E27FC236}">
                  <a16:creationId xmlns:a16="http://schemas.microsoft.com/office/drawing/2014/main" id="{4264CC83-0D4A-4285-9A2E-94AAA96B57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6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41" name="Oval 1040">
              <a:extLst>
                <a:ext uri="{FF2B5EF4-FFF2-40B4-BE49-F238E27FC236}">
                  <a16:creationId xmlns:a16="http://schemas.microsoft.com/office/drawing/2014/main" id="{A816401C-2A1E-456D-957D-2394225128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76C39405-C187-FD62-5080-F0933953B5B1}"/>
              </a:ext>
            </a:extLst>
          </p:cNvPr>
          <p:cNvSpPr txBox="1"/>
          <p:nvPr/>
        </p:nvSpPr>
        <p:spPr>
          <a:xfrm>
            <a:off x="0" y="6488668"/>
            <a:ext cx="321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>
                <a:hlinkClick r:id="rId7"/>
              </a:rPr>
              <a:t>https://</a:t>
            </a:r>
            <a:r>
              <a:rPr lang="hu-HU" dirty="0" err="1">
                <a:hlinkClick r:id="rId7"/>
              </a:rPr>
              <a:t>decsi.de</a:t>
            </a:r>
            <a:r>
              <a:rPr lang="hu-HU" dirty="0">
                <a:hlinkClick r:id="rId7"/>
              </a:rPr>
              <a:t>/</a:t>
            </a:r>
            <a:endParaRPr lang="hu-H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0015E05-2D2A-7321-F52E-AC91573D8BB7}"/>
              </a:ext>
            </a:extLst>
          </p:cNvPr>
          <p:cNvSpPr txBox="1"/>
          <p:nvPr/>
        </p:nvSpPr>
        <p:spPr>
          <a:xfrm>
            <a:off x="9829800" y="6488668"/>
            <a:ext cx="2377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dirty="0" err="1">
                <a:hlinkClick r:id="rId8"/>
              </a:rPr>
              <a:t>domokos@decsi.de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1453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009DD9B-5EE2-4C0D-8B2B-351C8C102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Box and whisker chart&#10;&#10;Description automatically generated with medium confidence">
            <a:extLst>
              <a:ext uri="{FF2B5EF4-FFF2-40B4-BE49-F238E27FC236}">
                <a16:creationId xmlns:a16="http://schemas.microsoft.com/office/drawing/2014/main" id="{630495FC-0298-B2E3-7B45-EE695598A6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502" y="629641"/>
            <a:ext cx="10222994" cy="2811323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E720DB99-7745-4E75-9D96-AAB6D55C53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3837459"/>
            <a:ext cx="10222992" cy="80683"/>
          </a:xfrm>
          <a:prstGeom prst="rect">
            <a:avLst/>
          </a:prstGeom>
          <a:blipFill dpi="0" rotWithShape="1">
            <a:blip r:embed="rId3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68803C4-E159-4360-B7BB-74205C8F78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3981573"/>
            <a:ext cx="10222992" cy="2078335"/>
          </a:xfrm>
          <a:prstGeom prst="rect">
            <a:avLst/>
          </a:prstGeom>
          <a:blipFill dpi="0" rotWithShape="1">
            <a:blip r:embed="rId3">
              <a:alphaModFix amt="9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ED3207-8283-5062-1210-4BD0E6E22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456" y="4162031"/>
            <a:ext cx="4143071" cy="1767141"/>
          </a:xfrm>
        </p:spPr>
        <p:txBody>
          <a:bodyPr>
            <a:normAutofit/>
          </a:bodyPr>
          <a:lstStyle/>
          <a:p>
            <a:pPr algn="r"/>
            <a:r>
              <a:rPr lang="hu-HU" sz="3800" dirty="0"/>
              <a:t>Milyen sugárzás hozza az </a:t>
            </a:r>
            <a:r>
              <a:rPr lang="hu-HU" sz="3800" dirty="0" err="1"/>
              <a:t>információt</a:t>
            </a:r>
            <a:r>
              <a:rPr lang="hu-HU" sz="3800" dirty="0"/>
              <a:t> a </a:t>
            </a:r>
            <a:r>
              <a:rPr lang="hu-HU" sz="3800" dirty="0" err="1"/>
              <a:t>leképezéshez</a:t>
            </a:r>
            <a:r>
              <a:rPr lang="hu-HU" sz="3800" dirty="0"/>
              <a:t>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7AD272-7178-C824-D924-03B8B488D1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28528" y="4170410"/>
            <a:ext cx="5488614" cy="1767141"/>
          </a:xfrm>
        </p:spPr>
        <p:txBody>
          <a:bodyPr anchor="ctr">
            <a:noAutofit/>
          </a:bodyPr>
          <a:lstStyle/>
          <a:p>
            <a:r>
              <a:rPr lang="en-US" sz="1600" dirty="0" err="1">
                <a:effectLst/>
                <a:latin typeface="Garamond" panose="02020404030301010803" pitchFamily="18" charset="0"/>
              </a:rPr>
              <a:t>Bentről</a:t>
            </a:r>
            <a:r>
              <a:rPr lang="en-US" sz="1600" dirty="0">
                <a:effectLst/>
                <a:latin typeface="Garamond" panose="02020404030301010803" pitchFamily="18" charset="0"/>
              </a:rPr>
              <a:t> </a:t>
            </a:r>
            <a:r>
              <a:rPr lang="en-US" sz="1600" dirty="0" err="1">
                <a:effectLst/>
                <a:latin typeface="Garamond" panose="02020404030301010803" pitchFamily="18" charset="0"/>
              </a:rPr>
              <a:t>jön</a:t>
            </a:r>
            <a:r>
              <a:rPr lang="en-US" sz="1600" dirty="0">
                <a:effectLst/>
                <a:latin typeface="Garamond" panose="02020404030301010803" pitchFamily="18" charset="0"/>
              </a:rPr>
              <a:t> – </a:t>
            </a:r>
            <a:r>
              <a:rPr lang="en-US" sz="1600" dirty="0" err="1">
                <a:effectLst/>
                <a:latin typeface="Garamond" panose="02020404030301010803" pitchFamily="18" charset="0"/>
              </a:rPr>
              <a:t>emissziós</a:t>
            </a:r>
            <a:br>
              <a:rPr lang="en-US" sz="1600" dirty="0">
                <a:effectLst/>
                <a:latin typeface="Garamond" panose="02020404030301010803" pitchFamily="18" charset="0"/>
              </a:rPr>
            </a:br>
            <a:r>
              <a:rPr lang="en-US" sz="1600" dirty="0">
                <a:effectLst/>
                <a:latin typeface="Garamond" panose="02020404030301010803" pitchFamily="18" charset="0"/>
              </a:rPr>
              <a:t>1, </a:t>
            </a:r>
            <a:r>
              <a:rPr lang="en-US" sz="1600" dirty="0" err="1">
                <a:effectLst/>
                <a:latin typeface="Garamond" panose="02020404030301010803" pitchFamily="18" charset="0"/>
              </a:rPr>
              <a:t>természetes</a:t>
            </a:r>
            <a:r>
              <a:rPr lang="en-US" sz="1600" dirty="0">
                <a:effectLst/>
                <a:latin typeface="Garamond" panose="02020404030301010803" pitchFamily="18" charset="0"/>
              </a:rPr>
              <a:t> </a:t>
            </a:r>
            <a:r>
              <a:rPr lang="en-US" sz="1600" dirty="0" err="1">
                <a:effectLst/>
                <a:latin typeface="Garamond" panose="02020404030301010803" pitchFamily="18" charset="0"/>
              </a:rPr>
              <a:t>módon</a:t>
            </a:r>
            <a:r>
              <a:rPr lang="en-US" sz="1600" dirty="0">
                <a:effectLst/>
                <a:latin typeface="Garamond" panose="02020404030301010803" pitchFamily="18" charset="0"/>
              </a:rPr>
              <a:t> </a:t>
            </a:r>
            <a:r>
              <a:rPr lang="en-US" sz="1600" dirty="0" err="1">
                <a:effectLst/>
                <a:latin typeface="Garamond" panose="02020404030301010803" pitchFamily="18" charset="0"/>
              </a:rPr>
              <a:t>meglévő</a:t>
            </a:r>
            <a:r>
              <a:rPr lang="en-US" sz="1600" dirty="0">
                <a:effectLst/>
                <a:latin typeface="Garamond" panose="02020404030301010803" pitchFamily="18" charset="0"/>
              </a:rPr>
              <a:t> </a:t>
            </a:r>
            <a:r>
              <a:rPr lang="en-US" sz="1600" dirty="0" err="1">
                <a:effectLst/>
                <a:latin typeface="Garamond" panose="02020404030301010803" pitchFamily="18" charset="0"/>
              </a:rPr>
              <a:t>sugárzás</a:t>
            </a:r>
            <a:r>
              <a:rPr lang="en-US" sz="1600" dirty="0">
                <a:effectLst/>
                <a:latin typeface="Garamond" panose="02020404030301010803" pitchFamily="18" charset="0"/>
              </a:rPr>
              <a:t>: </a:t>
            </a:r>
            <a:r>
              <a:rPr lang="en-US" sz="1600" dirty="0" err="1">
                <a:effectLst/>
                <a:latin typeface="Garamond" panose="02020404030301010803" pitchFamily="18" charset="0"/>
              </a:rPr>
              <a:t>termográfia</a:t>
            </a:r>
            <a:r>
              <a:rPr lang="en-US" sz="1600" dirty="0">
                <a:effectLst/>
                <a:latin typeface="Garamond" panose="02020404030301010803" pitchFamily="18" charset="0"/>
              </a:rPr>
              <a:t> </a:t>
            </a:r>
            <a:endParaRPr lang="en-US" sz="1600" dirty="0">
              <a:effectLst/>
            </a:endParaRPr>
          </a:p>
          <a:p>
            <a:r>
              <a:rPr lang="en-US" sz="1600" dirty="0" err="1">
                <a:effectLst/>
                <a:latin typeface="Garamond" panose="02020404030301010803" pitchFamily="18" charset="0"/>
              </a:rPr>
              <a:t>Kintről</a:t>
            </a:r>
            <a:r>
              <a:rPr lang="en-US" sz="1600" dirty="0">
                <a:effectLst/>
                <a:latin typeface="Garamond" panose="02020404030301010803" pitchFamily="18" charset="0"/>
              </a:rPr>
              <a:t> </a:t>
            </a:r>
            <a:r>
              <a:rPr lang="en-US" sz="1600" dirty="0" err="1">
                <a:effectLst/>
                <a:latin typeface="Garamond" panose="02020404030301010803" pitchFamily="18" charset="0"/>
              </a:rPr>
              <a:t>jön</a:t>
            </a:r>
            <a:r>
              <a:rPr lang="en-US" sz="1600" dirty="0">
                <a:effectLst/>
                <a:latin typeface="Garamond" panose="02020404030301010803" pitchFamily="18" charset="0"/>
              </a:rPr>
              <a:t> </a:t>
            </a:r>
            <a:endParaRPr lang="en-US" sz="1600" dirty="0">
              <a:effectLst/>
            </a:endParaRPr>
          </a:p>
          <a:p>
            <a:r>
              <a:rPr lang="en-US" sz="1600" dirty="0">
                <a:effectLst/>
                <a:latin typeface="Garamond" panose="02020404030301010803" pitchFamily="18" charset="0"/>
              </a:rPr>
              <a:t>2, mi </a:t>
            </a:r>
            <a:r>
              <a:rPr lang="en-US" sz="1600" dirty="0" err="1">
                <a:effectLst/>
                <a:latin typeface="Garamond" panose="02020404030301010803" pitchFamily="18" charset="0"/>
              </a:rPr>
              <a:t>visszük</a:t>
            </a:r>
            <a:r>
              <a:rPr lang="en-US" sz="1600" dirty="0">
                <a:effectLst/>
                <a:latin typeface="Garamond" panose="02020404030301010803" pitchFamily="18" charset="0"/>
              </a:rPr>
              <a:t> be a </a:t>
            </a:r>
            <a:r>
              <a:rPr lang="en-US" sz="1600" dirty="0" err="1">
                <a:effectLst/>
                <a:latin typeface="Garamond" panose="02020404030301010803" pitchFamily="18" charset="0"/>
              </a:rPr>
              <a:t>sugárzót</a:t>
            </a:r>
            <a:r>
              <a:rPr lang="en-US" sz="1600" dirty="0">
                <a:effectLst/>
                <a:latin typeface="Garamond" panose="02020404030301010803" pitchFamily="18" charset="0"/>
              </a:rPr>
              <a:t>: </a:t>
            </a:r>
            <a:r>
              <a:rPr lang="en-US" sz="1600" dirty="0" err="1">
                <a:effectLst/>
                <a:latin typeface="Garamond" panose="02020404030301010803" pitchFamily="18" charset="0"/>
              </a:rPr>
              <a:t>izotópdiagnosztika</a:t>
            </a:r>
            <a:r>
              <a:rPr lang="en-US" sz="1600" dirty="0">
                <a:effectLst/>
                <a:latin typeface="Garamond" panose="02020404030301010803" pitchFamily="18" charset="0"/>
              </a:rPr>
              <a:t>, PET 1, </a:t>
            </a:r>
            <a:r>
              <a:rPr lang="en-US" sz="1600" dirty="0" err="1">
                <a:effectLst/>
                <a:latin typeface="Garamond" panose="02020404030301010803" pitchFamily="18" charset="0"/>
              </a:rPr>
              <a:t>áthalad</a:t>
            </a:r>
            <a:r>
              <a:rPr lang="en-US" sz="1600" dirty="0">
                <a:effectLst/>
                <a:latin typeface="Garamond" panose="02020404030301010803" pitchFamily="18" charset="0"/>
              </a:rPr>
              <a:t> – </a:t>
            </a:r>
            <a:r>
              <a:rPr lang="en-US" sz="1600" dirty="0" err="1">
                <a:effectLst/>
                <a:latin typeface="Garamond" panose="02020404030301010803" pitchFamily="18" charset="0"/>
              </a:rPr>
              <a:t>transzmissziós</a:t>
            </a:r>
            <a:r>
              <a:rPr lang="en-US" sz="1600" dirty="0">
                <a:effectLst/>
                <a:latin typeface="Garamond" panose="02020404030301010803" pitchFamily="18" charset="0"/>
              </a:rPr>
              <a:t>: </a:t>
            </a:r>
            <a:r>
              <a:rPr lang="en-US" sz="1600" dirty="0" err="1">
                <a:effectLst/>
                <a:latin typeface="Garamond" panose="02020404030301010803" pitchFamily="18" charset="0"/>
              </a:rPr>
              <a:t>röntgen</a:t>
            </a:r>
            <a:r>
              <a:rPr lang="en-US" sz="1600" dirty="0">
                <a:effectLst/>
                <a:latin typeface="Garamond" panose="02020404030301010803" pitchFamily="18" charset="0"/>
              </a:rPr>
              <a:t>, CT (</a:t>
            </a:r>
            <a:r>
              <a:rPr lang="en-US" sz="1600" dirty="0" err="1">
                <a:effectLst/>
                <a:latin typeface="Garamond" panose="02020404030301010803" pitchFamily="18" charset="0"/>
              </a:rPr>
              <a:t>modulácio</a:t>
            </a:r>
            <a:r>
              <a:rPr lang="en-US" sz="1600" dirty="0">
                <a:effectLst/>
                <a:latin typeface="Garamond" panose="02020404030301010803" pitchFamily="18" charset="0"/>
              </a:rPr>
              <a:t>́) 2, </a:t>
            </a:r>
            <a:r>
              <a:rPr lang="en-US" sz="1600" dirty="0" err="1">
                <a:effectLst/>
                <a:latin typeface="Garamond" panose="02020404030301010803" pitchFamily="18" charset="0"/>
              </a:rPr>
              <a:t>visszaverődik</a:t>
            </a:r>
            <a:r>
              <a:rPr lang="en-US" sz="1600" dirty="0">
                <a:effectLst/>
                <a:latin typeface="Garamond" panose="02020404030301010803" pitchFamily="18" charset="0"/>
              </a:rPr>
              <a:t> – </a:t>
            </a:r>
            <a:r>
              <a:rPr lang="en-US" sz="1600" dirty="0" err="1">
                <a:effectLst/>
                <a:latin typeface="Garamond" panose="02020404030301010803" pitchFamily="18" charset="0"/>
              </a:rPr>
              <a:t>reflexiós</a:t>
            </a:r>
            <a:r>
              <a:rPr lang="en-US" sz="1600" dirty="0">
                <a:effectLst/>
                <a:latin typeface="Garamond" panose="02020404030301010803" pitchFamily="18" charset="0"/>
              </a:rPr>
              <a:t>: </a:t>
            </a:r>
            <a:r>
              <a:rPr lang="en-US" sz="1600" dirty="0" err="1">
                <a:effectLst/>
                <a:latin typeface="Garamond" panose="02020404030301010803" pitchFamily="18" charset="0"/>
              </a:rPr>
              <a:t>endoszkóp</a:t>
            </a:r>
            <a:r>
              <a:rPr lang="en-US" sz="1600" dirty="0">
                <a:effectLst/>
                <a:latin typeface="Garamond" panose="02020404030301010803" pitchFamily="18" charset="0"/>
              </a:rPr>
              <a:t>, MRI, </a:t>
            </a:r>
            <a:endParaRPr lang="en-US" sz="1600" dirty="0">
              <a:effectLst/>
            </a:endParaRPr>
          </a:p>
          <a:p>
            <a:r>
              <a:rPr lang="en-US" sz="1600" dirty="0" err="1">
                <a:effectLst/>
                <a:latin typeface="Garamond" panose="02020404030301010803" pitchFamily="18" charset="0"/>
              </a:rPr>
              <a:t>ultrahang</a:t>
            </a:r>
            <a:r>
              <a:rPr lang="en-US" sz="1600" dirty="0">
                <a:effectLst/>
                <a:latin typeface="Garamond" panose="02020404030301010803" pitchFamily="18" charset="0"/>
              </a:rPr>
              <a:t>(</a:t>
            </a:r>
            <a:r>
              <a:rPr lang="en-US" sz="1600" dirty="0" err="1">
                <a:effectLst/>
                <a:latin typeface="Garamond" panose="02020404030301010803" pitchFamily="18" charset="0"/>
              </a:rPr>
              <a:t>modulácio</a:t>
            </a:r>
            <a:r>
              <a:rPr lang="en-US" sz="1600" dirty="0">
                <a:effectLst/>
                <a:latin typeface="Garamond" panose="02020404030301010803" pitchFamily="18" charset="0"/>
              </a:rPr>
              <a:t>́) </a:t>
            </a:r>
            <a:endParaRPr lang="en-US" sz="1600" dirty="0">
              <a:effectLst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04B0465-3B07-49BF-BEA7-D814762462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6128670"/>
            <a:ext cx="10222992" cy="80683"/>
          </a:xfrm>
          <a:prstGeom prst="rect">
            <a:avLst/>
          </a:prstGeom>
          <a:blipFill dpi="0" rotWithShape="1">
            <a:blip r:embed="rId3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9B7FFA5-14CB-4A4F-9BCC-CA3AA5D9D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01725" y="6229681"/>
            <a:ext cx="457200" cy="457200"/>
          </a:xfrm>
          <a:prstGeom prst="ellipse">
            <a:avLst/>
          </a:prstGeom>
          <a:blipFill dpi="0" rotWithShape="1">
            <a:blip r:embed="rId5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04E48745-7512-4EC2-9E20-9092D1215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0918" y="6258874"/>
            <a:ext cx="398813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7F2DAD4-AB63-00D5-4271-D2C5755E547A}"/>
              </a:ext>
            </a:extLst>
          </p:cNvPr>
          <p:cNvSpPr txBox="1"/>
          <p:nvPr/>
        </p:nvSpPr>
        <p:spPr>
          <a:xfrm>
            <a:off x="0" y="6488668"/>
            <a:ext cx="321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>
                <a:hlinkClick r:id="rId6"/>
              </a:rPr>
              <a:t>https://</a:t>
            </a:r>
            <a:r>
              <a:rPr lang="hu-HU" dirty="0" err="1">
                <a:hlinkClick r:id="rId6"/>
              </a:rPr>
              <a:t>decsi.de</a:t>
            </a:r>
            <a:r>
              <a:rPr lang="hu-HU" dirty="0">
                <a:hlinkClick r:id="rId6"/>
              </a:rPr>
              <a:t>/</a:t>
            </a:r>
            <a:endParaRPr lang="hu-H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43C5C10-AA30-3E0D-1450-A406E1E6F69A}"/>
              </a:ext>
            </a:extLst>
          </p:cNvPr>
          <p:cNvSpPr txBox="1"/>
          <p:nvPr/>
        </p:nvSpPr>
        <p:spPr>
          <a:xfrm>
            <a:off x="9829800" y="6488668"/>
            <a:ext cx="2377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dirty="0" err="1">
                <a:hlinkClick r:id="rId7"/>
              </a:rPr>
              <a:t>domokos@decsi.de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19287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39E1C1-2599-1B65-0A6D-225F070503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Sugárérzékenység</a:t>
            </a:r>
            <a:r>
              <a:rPr lang="hu-HU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FC3C3A-577F-2D75-0498-FAA4B9789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2400" dirty="0" err="1">
                <a:latin typeface="Garamond" panose="02020404030301010803" pitchFamily="18" charset="0"/>
              </a:rPr>
              <a:t>Legérzékenyebbek</a:t>
            </a:r>
            <a:r>
              <a:rPr lang="hu-HU" sz="2400" dirty="0">
                <a:latin typeface="Garamond" panose="02020404030301010803" pitchFamily="18" charset="0"/>
              </a:rPr>
              <a:t> a </a:t>
            </a:r>
            <a:r>
              <a:rPr lang="hu-HU" sz="2400" i="1" dirty="0">
                <a:latin typeface="Garamond" panose="02020404030301010803" pitchFamily="18" charset="0"/>
              </a:rPr>
              <a:t>gyorsan </a:t>
            </a:r>
            <a:r>
              <a:rPr lang="hu-HU" sz="2400" i="1" dirty="0" err="1">
                <a:latin typeface="Garamond" panose="02020404030301010803" pitchFamily="18" charset="0"/>
              </a:rPr>
              <a:t>osztódo</a:t>
            </a:r>
            <a:r>
              <a:rPr lang="hu-HU" sz="2400" i="1" dirty="0">
                <a:latin typeface="Garamond" panose="02020404030301010803" pitchFamily="18" charset="0"/>
              </a:rPr>
              <a:t>́</a:t>
            </a:r>
            <a:r>
              <a:rPr lang="hu-HU" sz="2400" dirty="0">
                <a:latin typeface="Garamond" panose="02020404030301010803" pitchFamily="18" charset="0"/>
              </a:rPr>
              <a:t> fiatal sejtek: nyirokszövet, csontvelő, </a:t>
            </a:r>
            <a:r>
              <a:rPr lang="hu-HU" sz="2400" dirty="0" err="1">
                <a:latin typeface="Garamond" panose="02020404030301010803" pitchFamily="18" charset="0"/>
              </a:rPr>
              <a:t>vérképző</a:t>
            </a:r>
            <a:r>
              <a:rPr lang="hu-HU" sz="2400" dirty="0">
                <a:latin typeface="Garamond" panose="02020404030301010803" pitchFamily="18" charset="0"/>
              </a:rPr>
              <a:t> szervek </a:t>
            </a:r>
          </a:p>
          <a:p>
            <a:r>
              <a:rPr lang="hu-HU" sz="2400" dirty="0">
                <a:latin typeface="Garamond" panose="02020404030301010803" pitchFamily="18" charset="0"/>
              </a:rPr>
              <a:t>Ivarszervek, mirigyek</a:t>
            </a:r>
          </a:p>
          <a:p>
            <a:r>
              <a:rPr lang="hu-HU" sz="2400" dirty="0">
                <a:latin typeface="Garamond" panose="02020404030301010803" pitchFamily="18" charset="0"/>
              </a:rPr>
              <a:t>Szem, bőr, </a:t>
            </a:r>
            <a:r>
              <a:rPr lang="hu-HU" sz="2400" dirty="0" err="1">
                <a:latin typeface="Garamond" panose="02020404030301010803" pitchFamily="18" charset="0"/>
              </a:rPr>
              <a:t>emésztőszervek</a:t>
            </a:r>
            <a:r>
              <a:rPr lang="hu-HU" sz="2400" dirty="0">
                <a:latin typeface="Garamond" panose="02020404030301010803" pitchFamily="18" charset="0"/>
              </a:rPr>
              <a:t> </a:t>
            </a:r>
          </a:p>
          <a:p>
            <a:endParaRPr lang="hu-HU" dirty="0"/>
          </a:p>
        </p:txBody>
      </p:sp>
      <p:pic>
        <p:nvPicPr>
          <p:cNvPr id="2050" name="Picture 2" descr="Sugárvédelmi alapok orvostan hallgatók számára">
            <a:extLst>
              <a:ext uri="{FF2B5EF4-FFF2-40B4-BE49-F238E27FC236}">
                <a16:creationId xmlns:a16="http://schemas.microsoft.com/office/drawing/2014/main" id="{99431F39-6112-64C0-F568-476E92B971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0300" y="2829052"/>
            <a:ext cx="4586058" cy="3176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6A3C911-174A-B4C3-4732-C7BAF44C9CE7}"/>
              </a:ext>
            </a:extLst>
          </p:cNvPr>
          <p:cNvSpPr txBox="1"/>
          <p:nvPr/>
        </p:nvSpPr>
        <p:spPr>
          <a:xfrm>
            <a:off x="0" y="6488668"/>
            <a:ext cx="321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>
                <a:hlinkClick r:id="rId3"/>
              </a:rPr>
              <a:t>https://</a:t>
            </a:r>
            <a:r>
              <a:rPr lang="hu-HU" dirty="0" err="1">
                <a:hlinkClick r:id="rId3"/>
              </a:rPr>
              <a:t>decsi.de</a:t>
            </a:r>
            <a:r>
              <a:rPr lang="hu-HU" dirty="0">
                <a:hlinkClick r:id="rId3"/>
              </a:rPr>
              <a:t>/</a:t>
            </a:r>
            <a:endParaRPr lang="hu-H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2070D5-C380-704E-81F2-0E5A372BAADD}"/>
              </a:ext>
            </a:extLst>
          </p:cNvPr>
          <p:cNvSpPr txBox="1"/>
          <p:nvPr/>
        </p:nvSpPr>
        <p:spPr>
          <a:xfrm>
            <a:off x="9829800" y="6488668"/>
            <a:ext cx="2377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dirty="0" err="1">
                <a:hlinkClick r:id="rId4"/>
              </a:rPr>
              <a:t>domokos@decsi.de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14816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FFCDE-8034-CE43-4874-B5EBBE491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err="1"/>
              <a:t>Védekezés</a:t>
            </a:r>
            <a:r>
              <a:rPr lang="hu-HU" dirty="0"/>
              <a:t> az </a:t>
            </a:r>
            <a:r>
              <a:rPr lang="hu-HU" dirty="0" err="1"/>
              <a:t>ionizálo</a:t>
            </a:r>
            <a:r>
              <a:rPr lang="hu-HU" dirty="0"/>
              <a:t>́ </a:t>
            </a:r>
            <a:r>
              <a:rPr lang="hu-HU" dirty="0" err="1"/>
              <a:t>sugárzás</a:t>
            </a:r>
            <a:r>
              <a:rPr lang="hu-HU" dirty="0"/>
              <a:t> ellen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72BC77-2947-785C-3C05-B41034ACB3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2400" dirty="0" err="1">
                <a:latin typeface="Garamond" panose="02020404030301010803" pitchFamily="18" charset="0"/>
              </a:rPr>
              <a:t>Távolságvédelem</a:t>
            </a:r>
            <a:br>
              <a:rPr lang="hu-HU" sz="2400" dirty="0">
                <a:latin typeface="Garamond" panose="02020404030301010803" pitchFamily="18" charset="0"/>
              </a:rPr>
            </a:br>
            <a:r>
              <a:rPr lang="hu-HU" sz="2400" dirty="0">
                <a:latin typeface="Garamond" panose="02020404030301010803" pitchFamily="18" charset="0"/>
              </a:rPr>
              <a:t>A </a:t>
            </a:r>
            <a:r>
              <a:rPr lang="hu-HU" sz="2400" dirty="0" err="1">
                <a:latin typeface="Garamond" panose="02020404030301010803" pitchFamily="18" charset="0"/>
              </a:rPr>
              <a:t>sugárzás</a:t>
            </a:r>
            <a:r>
              <a:rPr lang="hu-HU" sz="2400" dirty="0">
                <a:latin typeface="Garamond" panose="02020404030301010803" pitchFamily="18" charset="0"/>
              </a:rPr>
              <a:t> „ereje” a </a:t>
            </a:r>
            <a:r>
              <a:rPr lang="hu-HU" sz="2400" dirty="0" err="1">
                <a:latin typeface="Garamond" panose="02020404030301010803" pitchFamily="18" charset="0"/>
              </a:rPr>
              <a:t>távolsággal</a:t>
            </a:r>
            <a:r>
              <a:rPr lang="hu-HU" sz="2400" dirty="0">
                <a:latin typeface="Garamond" panose="02020404030301010803" pitchFamily="18" charset="0"/>
              </a:rPr>
              <a:t> </a:t>
            </a:r>
            <a:r>
              <a:rPr lang="hu-HU" sz="2400" dirty="0" err="1">
                <a:latin typeface="Garamond" panose="02020404030301010803" pitchFamily="18" charset="0"/>
              </a:rPr>
              <a:t>négyzetesen</a:t>
            </a:r>
            <a:r>
              <a:rPr lang="hu-HU" sz="2400" dirty="0">
                <a:latin typeface="Garamond" panose="02020404030301010803" pitchFamily="18" charset="0"/>
              </a:rPr>
              <a:t> gyengül</a:t>
            </a:r>
          </a:p>
          <a:p>
            <a:r>
              <a:rPr lang="hu-HU" sz="2400" dirty="0" err="1">
                <a:latin typeface="Garamond" panose="02020404030301010803" pitchFamily="18" charset="0"/>
              </a:rPr>
              <a:t>Idővédelem</a:t>
            </a:r>
            <a:br>
              <a:rPr lang="hu-HU" sz="2400" dirty="0">
                <a:latin typeface="Garamond" panose="02020404030301010803" pitchFamily="18" charset="0"/>
              </a:rPr>
            </a:br>
            <a:r>
              <a:rPr lang="hu-HU" sz="2400" dirty="0">
                <a:latin typeface="Garamond" panose="02020404030301010803" pitchFamily="18" charset="0"/>
              </a:rPr>
              <a:t>A </a:t>
            </a:r>
            <a:r>
              <a:rPr lang="hu-HU" sz="2400" dirty="0" err="1">
                <a:latin typeface="Garamond" panose="02020404030301010803" pitchFamily="18" charset="0"/>
              </a:rPr>
              <a:t>sugárzási</a:t>
            </a:r>
            <a:r>
              <a:rPr lang="hu-HU" sz="2400" dirty="0">
                <a:latin typeface="Garamond" panose="02020404030301010803" pitchFamily="18" charset="0"/>
              </a:rPr>
              <a:t> </a:t>
            </a:r>
            <a:r>
              <a:rPr lang="hu-HU" sz="2400" dirty="0" err="1">
                <a:latin typeface="Garamond" panose="02020404030301010803" pitchFamily="18" charset="0"/>
              </a:rPr>
              <a:t>térben</a:t>
            </a:r>
            <a:r>
              <a:rPr lang="hu-HU" sz="2400" dirty="0">
                <a:latin typeface="Garamond" panose="02020404030301010803" pitchFamily="18" charset="0"/>
              </a:rPr>
              <a:t> </a:t>
            </a:r>
            <a:r>
              <a:rPr lang="hu-HU" sz="2400" dirty="0" err="1">
                <a:latin typeface="Garamond" panose="02020404030301010803" pitchFamily="18" charset="0"/>
              </a:rPr>
              <a:t>valo</a:t>
            </a:r>
            <a:r>
              <a:rPr lang="hu-HU" sz="2400" dirty="0">
                <a:latin typeface="Garamond" panose="02020404030301010803" pitchFamily="18" charset="0"/>
              </a:rPr>
              <a:t>́ </a:t>
            </a:r>
            <a:r>
              <a:rPr lang="hu-HU" sz="2400" dirty="0" err="1">
                <a:latin typeface="Garamond" panose="02020404030301010803" pitchFamily="18" charset="0"/>
              </a:rPr>
              <a:t>tartózkodás</a:t>
            </a:r>
            <a:r>
              <a:rPr lang="hu-HU" sz="2400" dirty="0">
                <a:latin typeface="Garamond" panose="02020404030301010803" pitchFamily="18" charset="0"/>
              </a:rPr>
              <a:t> </a:t>
            </a:r>
            <a:r>
              <a:rPr lang="hu-HU" sz="2400" dirty="0" err="1">
                <a:latin typeface="Garamond" panose="02020404030301010803" pitchFamily="18" charset="0"/>
              </a:rPr>
              <a:t>lerövidítése</a:t>
            </a:r>
            <a:r>
              <a:rPr lang="hu-HU" sz="2400" dirty="0">
                <a:latin typeface="Garamond" panose="02020404030301010803" pitchFamily="18" charset="0"/>
              </a:rPr>
              <a:t>, </a:t>
            </a:r>
            <a:r>
              <a:rPr lang="hu-HU" sz="2400" dirty="0" err="1">
                <a:latin typeface="Garamond" panose="02020404030301010803" pitchFamily="18" charset="0"/>
              </a:rPr>
              <a:t>személyi</a:t>
            </a:r>
            <a:r>
              <a:rPr lang="hu-HU" sz="2400" dirty="0">
                <a:latin typeface="Garamond" panose="02020404030301010803" pitchFamily="18" charset="0"/>
              </a:rPr>
              <a:t> </a:t>
            </a:r>
            <a:r>
              <a:rPr lang="hu-HU" sz="2400" dirty="0" err="1">
                <a:latin typeface="Garamond" panose="02020404030301010803" pitchFamily="18" charset="0"/>
              </a:rPr>
              <a:t>dózismérők</a:t>
            </a:r>
            <a:r>
              <a:rPr lang="hu-HU" sz="2400" dirty="0">
                <a:latin typeface="Garamond" panose="02020404030301010803" pitchFamily="18" charset="0"/>
              </a:rPr>
              <a:t> (</a:t>
            </a:r>
            <a:r>
              <a:rPr lang="hu-HU" sz="2400" dirty="0" err="1">
                <a:latin typeface="Garamond" panose="02020404030301010803" pitchFamily="18" charset="0"/>
              </a:rPr>
              <a:t>doziméter</a:t>
            </a:r>
            <a:r>
              <a:rPr lang="hu-HU" sz="2400" dirty="0">
                <a:latin typeface="Garamond" panose="02020404030301010803" pitchFamily="18" charset="0"/>
              </a:rPr>
              <a:t>) </a:t>
            </a:r>
            <a:r>
              <a:rPr lang="hu-HU" sz="2400" dirty="0" err="1">
                <a:latin typeface="Garamond" panose="02020404030301010803" pitchFamily="18" charset="0"/>
              </a:rPr>
              <a:t>alkalmazása</a:t>
            </a:r>
            <a:r>
              <a:rPr lang="hu-HU" sz="2400" dirty="0">
                <a:latin typeface="Garamond" panose="02020404030301010803" pitchFamily="18" charset="0"/>
              </a:rPr>
              <a:t> </a:t>
            </a:r>
          </a:p>
          <a:p>
            <a:r>
              <a:rPr lang="hu-HU" sz="2400" dirty="0" err="1">
                <a:latin typeface="Garamond" panose="02020404030301010803" pitchFamily="18" charset="0"/>
              </a:rPr>
              <a:t>Árnyékolás</a:t>
            </a:r>
            <a:br>
              <a:rPr lang="hu-HU" sz="2400" dirty="0">
                <a:latin typeface="Garamond" panose="02020404030301010803" pitchFamily="18" charset="0"/>
              </a:rPr>
            </a:br>
            <a:r>
              <a:rPr lang="hu-HU" sz="2400" dirty="0" err="1">
                <a:latin typeface="Garamond" panose="02020404030301010803" pitchFamily="18" charset="0"/>
              </a:rPr>
              <a:t>Sugárzáselnyelő</a:t>
            </a:r>
            <a:r>
              <a:rPr lang="hu-HU" sz="2400" dirty="0">
                <a:latin typeface="Garamond" panose="02020404030301010803" pitchFamily="18" charset="0"/>
              </a:rPr>
              <a:t> </a:t>
            </a:r>
            <a:r>
              <a:rPr lang="hu-HU" sz="2400" dirty="0" err="1">
                <a:latin typeface="Garamond" panose="02020404030301010803" pitchFamily="18" charset="0"/>
              </a:rPr>
              <a:t>védőfal</a:t>
            </a:r>
            <a:r>
              <a:rPr lang="hu-HU" sz="2400" dirty="0">
                <a:latin typeface="Garamond" panose="02020404030301010803" pitchFamily="18" charset="0"/>
              </a:rPr>
              <a:t> </a:t>
            </a:r>
            <a:r>
              <a:rPr lang="hu-HU" sz="2400" dirty="0" err="1">
                <a:latin typeface="Garamond" panose="02020404030301010803" pitchFamily="18" charset="0"/>
              </a:rPr>
              <a:t>alkalmazása</a:t>
            </a:r>
            <a:r>
              <a:rPr lang="hu-HU" sz="2400" dirty="0">
                <a:latin typeface="Garamond" panose="02020404030301010803" pitchFamily="18" charset="0"/>
              </a:rPr>
              <a:t> </a:t>
            </a:r>
          </a:p>
          <a:p>
            <a:r>
              <a:rPr lang="hu-HU" sz="2400" dirty="0" err="1">
                <a:latin typeface="Garamond" panose="02020404030301010803" pitchFamily="18" charset="0"/>
              </a:rPr>
              <a:t>Béta</a:t>
            </a:r>
            <a:r>
              <a:rPr lang="hu-HU" sz="2400" dirty="0">
                <a:latin typeface="Garamond" panose="02020404030301010803" pitchFamily="18" charset="0"/>
              </a:rPr>
              <a:t> </a:t>
            </a:r>
            <a:r>
              <a:rPr lang="hu-HU" sz="2400" dirty="0" err="1">
                <a:latin typeface="Garamond" panose="02020404030301010803" pitchFamily="18" charset="0"/>
              </a:rPr>
              <a:t>sugárzás</a:t>
            </a:r>
            <a:r>
              <a:rPr lang="hu-HU" sz="2400" dirty="0">
                <a:latin typeface="Garamond" panose="02020404030301010803" pitchFamily="18" charset="0"/>
              </a:rPr>
              <a:t> ellen </a:t>
            </a:r>
            <a:r>
              <a:rPr lang="hu-HU" sz="2400" dirty="0" err="1">
                <a:latin typeface="Garamond" panose="02020404030301010803" pitchFamily="18" charset="0"/>
              </a:rPr>
              <a:t>alumínium</a:t>
            </a:r>
            <a:br>
              <a:rPr lang="hu-HU" sz="2400" dirty="0">
                <a:latin typeface="Garamond" panose="02020404030301010803" pitchFamily="18" charset="0"/>
              </a:rPr>
            </a:br>
            <a:r>
              <a:rPr lang="hu-HU" sz="2400" dirty="0">
                <a:latin typeface="Garamond" panose="02020404030301010803" pitchFamily="18" charset="0"/>
              </a:rPr>
              <a:t>Röntgen </a:t>
            </a:r>
            <a:r>
              <a:rPr lang="hu-HU" sz="2400" dirty="0" err="1">
                <a:latin typeface="Garamond" panose="02020404030301010803" pitchFamily="18" charset="0"/>
              </a:rPr>
              <a:t>és</a:t>
            </a:r>
            <a:r>
              <a:rPr lang="hu-HU" sz="2400" dirty="0">
                <a:latin typeface="Garamond" panose="02020404030301010803" pitchFamily="18" charset="0"/>
              </a:rPr>
              <a:t> gamma ellen </a:t>
            </a:r>
            <a:r>
              <a:rPr lang="hu-HU" sz="2400" dirty="0" err="1">
                <a:latin typeface="Garamond" panose="02020404030301010803" pitchFamily="18" charset="0"/>
              </a:rPr>
              <a:t>ólom</a:t>
            </a:r>
            <a:r>
              <a:rPr lang="hu-HU" sz="2400" dirty="0">
                <a:latin typeface="Garamond" panose="02020404030301010803" pitchFamily="18" charset="0"/>
              </a:rPr>
              <a:t>, wolfram, </a:t>
            </a:r>
            <a:r>
              <a:rPr lang="hu-HU" sz="2400" dirty="0" err="1">
                <a:latin typeface="Garamond" panose="02020404030301010803" pitchFamily="18" charset="0"/>
              </a:rPr>
              <a:t>urán</a:t>
            </a:r>
            <a:r>
              <a:rPr lang="hu-HU" sz="2400" dirty="0">
                <a:latin typeface="Garamond" panose="02020404030301010803" pitchFamily="18" charset="0"/>
              </a:rPr>
              <a:t> </a:t>
            </a:r>
          </a:p>
          <a:p>
            <a:endParaRPr lang="hu-H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F44D91-1669-C05C-5CF2-EC76370FA1DA}"/>
              </a:ext>
            </a:extLst>
          </p:cNvPr>
          <p:cNvSpPr txBox="1"/>
          <p:nvPr/>
        </p:nvSpPr>
        <p:spPr>
          <a:xfrm>
            <a:off x="0" y="6488668"/>
            <a:ext cx="321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>
                <a:hlinkClick r:id="rId2"/>
              </a:rPr>
              <a:t>https://</a:t>
            </a:r>
            <a:r>
              <a:rPr lang="hu-HU" dirty="0" err="1">
                <a:hlinkClick r:id="rId2"/>
              </a:rPr>
              <a:t>decsi.de</a:t>
            </a:r>
            <a:r>
              <a:rPr lang="hu-HU" dirty="0">
                <a:hlinkClick r:id="rId2"/>
              </a:rPr>
              <a:t>/</a:t>
            </a:r>
            <a:endParaRPr lang="hu-H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B4CC8F-1B19-F84B-012E-5429563992E2}"/>
              </a:ext>
            </a:extLst>
          </p:cNvPr>
          <p:cNvSpPr txBox="1"/>
          <p:nvPr/>
        </p:nvSpPr>
        <p:spPr>
          <a:xfrm>
            <a:off x="9829800" y="6488668"/>
            <a:ext cx="2377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dirty="0" err="1">
                <a:hlinkClick r:id="rId3"/>
              </a:rPr>
              <a:t>domokos@decsi.de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675945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F21EB1-B8AF-B822-CB52-E6A0D61CC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Röntgen </a:t>
            </a:r>
            <a:r>
              <a:rPr lang="hu-HU" dirty="0" err="1"/>
              <a:t>képalkotás</a:t>
            </a:r>
            <a:endParaRPr lang="hu-H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D35CD2-BC7B-E698-D1A9-D2BE67EBB4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3074" name="Picture 2" descr="page12image66883024">
            <a:extLst>
              <a:ext uri="{FF2B5EF4-FFF2-40B4-BE49-F238E27FC236}">
                <a16:creationId xmlns:a16="http://schemas.microsoft.com/office/drawing/2014/main" id="{86EE8AA0-4F30-A444-6FD1-41E94734C6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170" y="1891800"/>
            <a:ext cx="3079750" cy="45100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page12image66891552">
            <a:extLst>
              <a:ext uri="{FF2B5EF4-FFF2-40B4-BE49-F238E27FC236}">
                <a16:creationId xmlns:a16="http://schemas.microsoft.com/office/drawing/2014/main" id="{C24D9A1C-95BF-F34E-A840-73AF5367A5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255000" cy="2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page14image66885104">
            <a:extLst>
              <a:ext uri="{FF2B5EF4-FFF2-40B4-BE49-F238E27FC236}">
                <a16:creationId xmlns:a16="http://schemas.microsoft.com/office/drawing/2014/main" id="{7F1A9153-1F79-7C67-3AB9-4F70163880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8730" y="2392680"/>
            <a:ext cx="4483100" cy="347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9FE0BDF-C37D-8808-A28B-F39F9BE26766}"/>
              </a:ext>
            </a:extLst>
          </p:cNvPr>
          <p:cNvSpPr txBox="1"/>
          <p:nvPr/>
        </p:nvSpPr>
        <p:spPr>
          <a:xfrm>
            <a:off x="0" y="6488668"/>
            <a:ext cx="321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>
                <a:hlinkClick r:id="rId5"/>
              </a:rPr>
              <a:t>https://</a:t>
            </a:r>
            <a:r>
              <a:rPr lang="hu-HU" dirty="0" err="1">
                <a:hlinkClick r:id="rId5"/>
              </a:rPr>
              <a:t>decsi.de</a:t>
            </a:r>
            <a:r>
              <a:rPr lang="hu-HU" dirty="0">
                <a:hlinkClick r:id="rId5"/>
              </a:rPr>
              <a:t>/</a:t>
            </a:r>
            <a:endParaRPr lang="hu-H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7DE3B60-33BA-90DD-36E4-1EBD0A861BFA}"/>
              </a:ext>
            </a:extLst>
          </p:cNvPr>
          <p:cNvSpPr txBox="1"/>
          <p:nvPr/>
        </p:nvSpPr>
        <p:spPr>
          <a:xfrm>
            <a:off x="9829800" y="6488668"/>
            <a:ext cx="2377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dirty="0" err="1">
                <a:hlinkClick r:id="rId6"/>
              </a:rPr>
              <a:t>domokos@decsi.de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076524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AEFD8AF-FD48-1CE8-C97C-F136F6DB5EB8}"/>
              </a:ext>
            </a:extLst>
          </p:cNvPr>
          <p:cNvSpPr txBox="1"/>
          <p:nvPr/>
        </p:nvSpPr>
        <p:spPr>
          <a:xfrm>
            <a:off x="0" y="6488668"/>
            <a:ext cx="321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>
                <a:hlinkClick r:id="rId2"/>
              </a:rPr>
              <a:t>https://</a:t>
            </a:r>
            <a:r>
              <a:rPr lang="hu-HU" dirty="0" err="1">
                <a:hlinkClick r:id="rId2"/>
              </a:rPr>
              <a:t>decsi.de</a:t>
            </a:r>
            <a:r>
              <a:rPr lang="hu-HU" dirty="0">
                <a:hlinkClick r:id="rId2"/>
              </a:rPr>
              <a:t>/</a:t>
            </a:r>
            <a:endParaRPr lang="hu-H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5FD601-7C86-7FC3-E5A1-285840593090}"/>
              </a:ext>
            </a:extLst>
          </p:cNvPr>
          <p:cNvSpPr txBox="1"/>
          <p:nvPr/>
        </p:nvSpPr>
        <p:spPr>
          <a:xfrm>
            <a:off x="9829800" y="6488668"/>
            <a:ext cx="2377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dirty="0" err="1">
                <a:hlinkClick r:id="rId3"/>
              </a:rPr>
              <a:t>domokos@decsi.de</a:t>
            </a:r>
            <a:endParaRPr lang="hu-HU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4C1C7D-E975-5300-91B7-E6D65B0AD7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E438DC-11D5-F67D-9C1C-A2BBB89CD7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4099" name="Picture 3" descr="page26image67091488">
            <a:extLst>
              <a:ext uri="{FF2B5EF4-FFF2-40B4-BE49-F238E27FC236}">
                <a16:creationId xmlns:a16="http://schemas.microsoft.com/office/drawing/2014/main" id="{0E624199-E162-B272-998C-7E08ED5889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255000" cy="2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page25image67041712">
            <a:extLst>
              <a:ext uri="{FF2B5EF4-FFF2-40B4-BE49-F238E27FC236}">
                <a16:creationId xmlns:a16="http://schemas.microsoft.com/office/drawing/2014/main" id="{83AC145C-7709-FE15-3CC5-DB65D231F4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664" y="241096"/>
            <a:ext cx="4076306" cy="6489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page25image67034640">
            <a:extLst>
              <a:ext uri="{FF2B5EF4-FFF2-40B4-BE49-F238E27FC236}">
                <a16:creationId xmlns:a16="http://schemas.microsoft.com/office/drawing/2014/main" id="{7B5A3452-5FCD-1260-AF4B-E7E474AE8B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2237060"/>
            <a:ext cx="3263485" cy="3971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page25image67042960">
            <a:extLst>
              <a:ext uri="{FF2B5EF4-FFF2-40B4-BE49-F238E27FC236}">
                <a16:creationId xmlns:a16="http://schemas.microsoft.com/office/drawing/2014/main" id="{A0378A69-C570-6E95-70CC-AADA2FE099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3254" y="302125"/>
            <a:ext cx="3472036" cy="3983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25486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023010-64E4-06E8-731C-2B2356AF76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Források: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FBE37A-33D7-21D3-AC45-873F5FC6E2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>
                <a:effectLst/>
              </a:rPr>
              <a:t>Dr. </a:t>
            </a:r>
            <a:r>
              <a:rPr lang="en-US" sz="1800" b="1" dirty="0" err="1">
                <a:effectLst/>
              </a:rPr>
              <a:t>Dió</a:t>
            </a:r>
            <a:r>
              <a:rPr lang="en-US" sz="1800" b="1" dirty="0">
                <a:effectLst/>
              </a:rPr>
              <a:t> </a:t>
            </a:r>
            <a:r>
              <a:rPr lang="en-US" sz="1800" b="1" dirty="0" err="1">
                <a:effectLst/>
              </a:rPr>
              <a:t>Mihály</a:t>
            </a:r>
            <a:r>
              <a:rPr lang="en-US" sz="1800" b="1" dirty="0">
                <a:effectLst/>
              </a:rPr>
              <a:t>: </a:t>
            </a:r>
            <a:r>
              <a:rPr lang="hu-HU" dirty="0">
                <a:latin typeface="+mj-lt"/>
              </a:rPr>
              <a:t>https://</a:t>
            </a:r>
            <a:r>
              <a:rPr lang="hu-HU" dirty="0" err="1">
                <a:latin typeface="+mj-lt"/>
              </a:rPr>
              <a:t>sites.google.com</a:t>
            </a:r>
            <a:r>
              <a:rPr lang="hu-HU" dirty="0">
                <a:latin typeface="+mj-lt"/>
              </a:rPr>
              <a:t>/site/</a:t>
            </a:r>
            <a:r>
              <a:rPr lang="hu-HU" dirty="0" err="1">
                <a:latin typeface="+mj-lt"/>
              </a:rPr>
              <a:t>diomihaly</a:t>
            </a:r>
            <a:r>
              <a:rPr lang="hu-HU" dirty="0">
                <a:latin typeface="+mj-lt"/>
              </a:rPr>
              <a:t>/oba-a-f%C3%A9l%C3%A9v?pli=1</a:t>
            </a:r>
          </a:p>
          <a:p>
            <a:r>
              <a:rPr lang="hu-HU" dirty="0" err="1"/>
              <a:t>Britmonkey</a:t>
            </a:r>
            <a:r>
              <a:rPr lang="hu-HU" dirty="0"/>
              <a:t>: </a:t>
            </a:r>
            <a:r>
              <a:rPr lang="hu-HU" dirty="0">
                <a:latin typeface="+mj-lt"/>
              </a:rPr>
              <a:t>https://</a:t>
            </a:r>
            <a:r>
              <a:rPr lang="hu-HU" dirty="0" err="1">
                <a:latin typeface="+mj-lt"/>
              </a:rPr>
              <a:t>www.youtube.com</a:t>
            </a:r>
            <a:r>
              <a:rPr lang="hu-HU" dirty="0">
                <a:latin typeface="+mj-lt"/>
              </a:rPr>
              <a:t>/</a:t>
            </a:r>
            <a:r>
              <a:rPr lang="hu-HU" dirty="0" err="1">
                <a:latin typeface="+mj-lt"/>
              </a:rPr>
              <a:t>watch?v</a:t>
            </a:r>
            <a:r>
              <a:rPr lang="hu-HU" dirty="0">
                <a:latin typeface="+mj-lt"/>
              </a:rPr>
              <a:t>=DamG5XDy-Do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59DE3A7-90F0-3863-41C7-B1C2433E3535}"/>
              </a:ext>
            </a:extLst>
          </p:cNvPr>
          <p:cNvSpPr txBox="1"/>
          <p:nvPr/>
        </p:nvSpPr>
        <p:spPr>
          <a:xfrm>
            <a:off x="0" y="6488668"/>
            <a:ext cx="321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>
                <a:hlinkClick r:id="rId2"/>
              </a:rPr>
              <a:t>https://</a:t>
            </a:r>
            <a:r>
              <a:rPr lang="hu-HU" dirty="0" err="1">
                <a:hlinkClick r:id="rId2"/>
              </a:rPr>
              <a:t>decsi.de</a:t>
            </a:r>
            <a:r>
              <a:rPr lang="hu-HU" dirty="0">
                <a:hlinkClick r:id="rId2"/>
              </a:rPr>
              <a:t>/</a:t>
            </a:r>
            <a:endParaRPr lang="hu-H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A50D7A2-0606-C55B-E762-7F920A5F3993}"/>
              </a:ext>
            </a:extLst>
          </p:cNvPr>
          <p:cNvSpPr txBox="1"/>
          <p:nvPr/>
        </p:nvSpPr>
        <p:spPr>
          <a:xfrm>
            <a:off x="9829800" y="6488668"/>
            <a:ext cx="2377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dirty="0" err="1">
                <a:hlinkClick r:id="rId3"/>
              </a:rPr>
              <a:t>domokos@decsi.de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903222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79</TotalTime>
  <Words>318</Words>
  <Application>Microsoft Macintosh PowerPoint</Application>
  <PresentationFormat>Widescreen</PresentationFormat>
  <Paragraphs>38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</vt:lpstr>
      <vt:lpstr>Calibri</vt:lpstr>
      <vt:lpstr>Garamond</vt:lpstr>
      <vt:lpstr>Rockwell</vt:lpstr>
      <vt:lpstr>Rockwell Condensed</vt:lpstr>
      <vt:lpstr>Rockwell Extra Bold</vt:lpstr>
      <vt:lpstr>Times New Roman</vt:lpstr>
      <vt:lpstr>Wingdings</vt:lpstr>
      <vt:lpstr>Wood Type</vt:lpstr>
      <vt:lpstr>Képalkotó diagnosztika</vt:lpstr>
      <vt:lpstr>Leképezés</vt:lpstr>
      <vt:lpstr>Milyen sugárzás hozza az információt a leképezéshez? </vt:lpstr>
      <vt:lpstr>Sugárérzékenység </vt:lpstr>
      <vt:lpstr>Védekezés az ionizáló sugárzás ellen </vt:lpstr>
      <vt:lpstr>Röntgen képalkotás</vt:lpstr>
      <vt:lpstr>PowerPoint Presentation</vt:lpstr>
      <vt:lpstr>Források: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Képalkotó diagnosztika</dc:title>
  <dc:creator>Domokos Décsi</dc:creator>
  <cp:lastModifiedBy>Domokos Décsi</cp:lastModifiedBy>
  <cp:revision>1</cp:revision>
  <dcterms:created xsi:type="dcterms:W3CDTF">2023-01-08T15:33:22Z</dcterms:created>
  <dcterms:modified xsi:type="dcterms:W3CDTF">2023-01-08T16:52:39Z</dcterms:modified>
</cp:coreProperties>
</file>